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30275213" cy="42803763"/>
  <p:notesSz cx="6858000" cy="9144000"/>
  <p:defaultTextStyle>
    <a:defPPr>
      <a:defRPr lang="de-DE"/>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435" autoAdjust="0"/>
    <p:restoredTop sz="94670"/>
  </p:normalViewPr>
  <p:slideViewPr>
    <p:cSldViewPr snapToGrid="0" snapToObjects="1" showGuides="1">
      <p:cViewPr>
        <p:scale>
          <a:sx n="20" d="100"/>
          <a:sy n="20" d="100"/>
        </p:scale>
        <p:origin x="1205" y="10"/>
      </p:cViewPr>
      <p:guideLst>
        <p:guide orient="horz" pos="13482"/>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66516C-784D-B04F-806D-5C54B4E321E5}" type="datetimeFigureOut">
              <a:t>02.09.2017</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18D10-F023-7C4D-8766-C5DC2AE18312}" type="slidenum">
              <a:t>‹Nr.›</a:t>
            </a:fld>
            <a:endParaRPr lang="de-DE"/>
          </a:p>
        </p:txBody>
      </p:sp>
    </p:spTree>
    <p:extLst>
      <p:ext uri="{BB962C8B-B14F-4D97-AF65-F5344CB8AC3E}">
        <p14:creationId xmlns:p14="http://schemas.microsoft.com/office/powerpoint/2010/main" val="1230593713"/>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5" name="Rechteck 14"/>
          <p:cNvSpPr/>
          <p:nvPr userDrawn="1"/>
        </p:nvSpPr>
        <p:spPr>
          <a:xfrm>
            <a:off x="0" y="40799654"/>
            <a:ext cx="30275213" cy="20041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solidFill>
                <a:schemeClr val="bg1">
                  <a:lumMod val="8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86137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hteck 8"/>
          <p:cNvSpPr/>
          <p:nvPr userDrawn="1"/>
        </p:nvSpPr>
        <p:spPr>
          <a:xfrm>
            <a:off x="0" y="0"/>
            <a:ext cx="30275213" cy="38464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lumMod val="85000"/>
                </a:schemeClr>
              </a:solidFill>
            </a:endParaRPr>
          </a:p>
        </p:txBody>
      </p:sp>
      <p:sp>
        <p:nvSpPr>
          <p:cNvPr id="2" name="Titelplatzhalter 1"/>
          <p:cNvSpPr>
            <a:spLocks noGrp="1"/>
          </p:cNvSpPr>
          <p:nvPr>
            <p:ph type="title"/>
          </p:nvPr>
        </p:nvSpPr>
        <p:spPr>
          <a:xfrm>
            <a:off x="1436914" y="4278249"/>
            <a:ext cx="26112371" cy="2641436"/>
          </a:xfrm>
          <a:prstGeom prst="rect">
            <a:avLst/>
          </a:prstGeom>
        </p:spPr>
        <p:txBody>
          <a:bodyPr vert="horz" lIns="91440" tIns="45720" rIns="91440" bIns="45720" rtlCol="0" anchor="ctr">
            <a:normAutofit/>
          </a:bodyPr>
          <a:lstStyle/>
          <a:p>
            <a:r>
              <a:rPr lang="de-DE"/>
              <a:t>Titel</a:t>
            </a:r>
          </a:p>
        </p:txBody>
      </p:sp>
      <p:pic>
        <p:nvPicPr>
          <p:cNvPr id="7" name="Bild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11703" y="431800"/>
            <a:ext cx="10294982" cy="2529114"/>
          </a:xfrm>
          <a:prstGeom prst="rect">
            <a:avLst/>
          </a:prstGeom>
        </p:spPr>
      </p:pic>
    </p:spTree>
    <p:extLst>
      <p:ext uri="{BB962C8B-B14F-4D97-AF65-F5344CB8AC3E}">
        <p14:creationId xmlns:p14="http://schemas.microsoft.com/office/powerpoint/2010/main" val="78944264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p:titleStyle>
    <p:bodyStyle>
      <a:lvl1pPr marL="567660" indent="-567660" algn="l" defTabSz="2270638" rtl="0" eaLnBrk="1" latinLnBrk="0" hangingPunct="1">
        <a:lnSpc>
          <a:spcPct val="90000"/>
        </a:lnSpc>
        <a:spcBef>
          <a:spcPts val="2483"/>
        </a:spcBef>
        <a:buFont typeface="Arial"/>
        <a:buChar char="•"/>
        <a:defRPr sz="6953" kern="120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9pPr>
    </p:bodyStyle>
    <p:otherStyle>
      <a:defPPr>
        <a:defRPr lang="de-DE"/>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4294967295"/>
          </p:nvPr>
        </p:nvSpPr>
        <p:spPr>
          <a:xfrm>
            <a:off x="1066800" y="8049003"/>
            <a:ext cx="28080000" cy="6134534"/>
          </a:xfrm>
          <a:prstGeom prst="rect">
            <a:avLst/>
          </a:prstGeom>
          <a:ln>
            <a:solidFill>
              <a:srgbClr val="00B050"/>
            </a:solidFill>
          </a:ln>
        </p:spPr>
        <p:txBody>
          <a:bodyPr lIns="252000" tIns="252000" rIns="252000" bIns="252000" numCol="3" spcCol="360000" anchor="t" anchorCtr="0"/>
          <a:lstStyle/>
          <a:p>
            <a:pPr marL="0" indent="0" algn="just">
              <a:lnSpc>
                <a:spcPts val="4200"/>
              </a:lnSpc>
              <a:spcBef>
                <a:spcPts val="0"/>
              </a:spcBef>
              <a:buNone/>
            </a:pPr>
            <a:r>
              <a:rPr lang="de-DE" sz="3200" dirty="0">
                <a:latin typeface="Arial" panose="020B0604020202020204" pitchFamily="34" charset="0"/>
                <a:cs typeface="Arial" panose="020B0604020202020204" pitchFamily="34" charset="0"/>
              </a:rPr>
              <a:t>Die Wirkung visueller Hinweise auf die visuelle Aufmerksamkeit wurde in zahlreichen Eye-</a:t>
            </a:r>
            <a:r>
              <a:rPr lang="de-DE" sz="3200" dirty="0" err="1">
                <a:latin typeface="Arial" panose="020B0604020202020204" pitchFamily="34" charset="0"/>
                <a:cs typeface="Arial" panose="020B0604020202020204" pitchFamily="34" charset="0"/>
              </a:rPr>
              <a:t>Tracker</a:t>
            </a:r>
            <a:r>
              <a:rPr lang="de-DE" sz="3200" dirty="0">
                <a:latin typeface="Arial" panose="020B0604020202020204" pitchFamily="34" charset="0"/>
                <a:cs typeface="Arial" panose="020B0604020202020204" pitchFamily="34" charset="0"/>
              </a:rPr>
              <a:t> Studien </a:t>
            </a:r>
            <a:r>
              <a:rPr lang="de-DE" sz="3200" dirty="0">
                <a:latin typeface="Arial" panose="020B0604020202020204" pitchFamily="34" charset="0"/>
                <a:cs typeface="Arial" panose="020B0604020202020204" pitchFamily="34" charset="0"/>
              </a:rPr>
              <a:t>Aufmerksamkeit wurde in zahlreichen Eye-</a:t>
            </a:r>
            <a:r>
              <a:rPr lang="de-DE" sz="3200" dirty="0" err="1">
                <a:latin typeface="Arial" panose="020B0604020202020204" pitchFamily="34" charset="0"/>
                <a:cs typeface="Arial" panose="020B0604020202020204" pitchFamily="34" charset="0"/>
              </a:rPr>
              <a:t>Tracker</a:t>
            </a:r>
            <a:r>
              <a:rPr lang="de-DE" sz="3200" dirty="0">
                <a:latin typeface="Arial" panose="020B0604020202020204" pitchFamily="34" charset="0"/>
                <a:cs typeface="Arial" panose="020B0604020202020204" pitchFamily="34" charset="0"/>
              </a:rPr>
              <a:t> Studien  in verschiedenen Disziplinen untersucht. Es zeigte sich, dass farbige Hervorhebungen (</a:t>
            </a:r>
            <a:r>
              <a:rPr lang="de-DE" sz="3200" dirty="0" err="1">
                <a:latin typeface="Arial" panose="020B0604020202020204" pitchFamily="34" charset="0"/>
                <a:cs typeface="Arial" panose="020B0604020202020204" pitchFamily="34" charset="0"/>
              </a:rPr>
              <a:t>Reisslein</a:t>
            </a:r>
            <a:r>
              <a:rPr lang="de-DE" sz="3200" dirty="0">
                <a:latin typeface="Arial" panose="020B0604020202020204" pitchFamily="34" charset="0"/>
                <a:cs typeface="Arial" panose="020B0604020202020204" pitchFamily="34" charset="0"/>
              </a:rPr>
              <a:t> et </a:t>
            </a:r>
            <a:r>
              <a:rPr lang="de-DE" sz="3200" dirty="0">
                <a:latin typeface="Arial" panose="020B0604020202020204" pitchFamily="34" charset="0"/>
                <a:cs typeface="Arial" panose="020B0604020202020204" pitchFamily="34" charset="0"/>
              </a:rPr>
              <a:t>in verschiedenen Disziplinen untersucht. Es zeigte sich, dass farbige Hervorhebungen (</a:t>
            </a:r>
            <a:r>
              <a:rPr lang="de-DE" sz="3200" dirty="0" err="1">
                <a:latin typeface="Arial" panose="020B0604020202020204" pitchFamily="34" charset="0"/>
                <a:cs typeface="Arial" panose="020B0604020202020204" pitchFamily="34" charset="0"/>
              </a:rPr>
              <a:t>Reisslein</a:t>
            </a:r>
            <a:r>
              <a:rPr lang="de-DE" sz="3200" dirty="0">
                <a:latin typeface="Arial" panose="020B0604020202020204" pitchFamily="34" charset="0"/>
                <a:cs typeface="Arial" panose="020B0604020202020204" pitchFamily="34" charset="0"/>
              </a:rPr>
              <a:t> et al., 2015), Kreise und Pfeile (</a:t>
            </a:r>
            <a:r>
              <a:rPr lang="de-DE" sz="3200" dirty="0" err="1">
                <a:latin typeface="Arial" panose="020B0604020202020204" pitchFamily="34" charset="0"/>
                <a:cs typeface="Arial" panose="020B0604020202020204" pitchFamily="34" charset="0"/>
              </a:rPr>
              <a:t>Boucheix</a:t>
            </a:r>
            <a:r>
              <a:rPr lang="de-DE" sz="3200" dirty="0">
                <a:latin typeface="Arial" panose="020B0604020202020204" pitchFamily="34" charset="0"/>
                <a:cs typeface="Arial" panose="020B0604020202020204" pitchFamily="34" charset="0"/>
              </a:rPr>
              <a:t> &amp; Lowe, 2010), Farbänderungen, schrittweise </a:t>
            </a:r>
            <a:r>
              <a:rPr lang="de-DE" sz="3200" dirty="0" err="1">
                <a:latin typeface="Arial" panose="020B0604020202020204" pitchFamily="34" charset="0"/>
                <a:cs typeface="Arial" panose="020B0604020202020204" pitchFamily="34" charset="0"/>
              </a:rPr>
              <a:t>Einblendun</a:t>
            </a:r>
            <a:r>
              <a:rPr lang="de-DE" sz="3200" dirty="0">
                <a:latin typeface="Arial" panose="020B0604020202020204" pitchFamily="34" charset="0"/>
                <a:cs typeface="Arial" panose="020B0604020202020204" pitchFamily="34" charset="0"/>
              </a:rPr>
              <a:t>-gen und hervorspringende Pop-up-Fenster (</a:t>
            </a:r>
            <a:r>
              <a:rPr lang="de-DE" sz="3200" dirty="0" err="1">
                <a:latin typeface="Arial" panose="020B0604020202020204" pitchFamily="34" charset="0"/>
                <a:cs typeface="Arial" panose="020B0604020202020204" pitchFamily="34" charset="0"/>
              </a:rPr>
              <a:t>Jamet</a:t>
            </a:r>
            <a:r>
              <a:rPr lang="de-DE" sz="3200" dirty="0">
                <a:latin typeface="Arial" panose="020B0604020202020204" pitchFamily="34" charset="0"/>
                <a:cs typeface="Arial" panose="020B0604020202020204" pitchFamily="34" charset="0"/>
              </a:rPr>
              <a:t> et al., 2008) sowie Farbkontraste (de </a:t>
            </a:r>
            <a:r>
              <a:rPr lang="de-DE" sz="3200" dirty="0" err="1">
                <a:latin typeface="Arial" panose="020B0604020202020204" pitchFamily="34" charset="0"/>
                <a:cs typeface="Arial" panose="020B0604020202020204" pitchFamily="34" charset="0"/>
              </a:rPr>
              <a:t>Koning</a:t>
            </a:r>
            <a:r>
              <a:rPr lang="de-DE" sz="3200" dirty="0">
                <a:latin typeface="Arial" panose="020B0604020202020204" pitchFamily="34" charset="0"/>
                <a:cs typeface="Arial" panose="020B0604020202020204" pitchFamily="34" charset="0"/>
              </a:rPr>
              <a:t> et al., 2010) die visuelle Aufmerksamkeit eines Betrachters steuern können. Mayer (2010) und </a:t>
            </a:r>
            <a:r>
              <a:rPr lang="de-DE" sz="3200" dirty="0" err="1">
                <a:latin typeface="Arial" panose="020B0604020202020204" pitchFamily="34" charset="0"/>
                <a:cs typeface="Arial" panose="020B0604020202020204" pitchFamily="34" charset="0"/>
              </a:rPr>
              <a:t>Madson</a:t>
            </a:r>
            <a:r>
              <a:rPr lang="de-DE" sz="3200" dirty="0">
                <a:latin typeface="Arial" panose="020B0604020202020204" pitchFamily="34" charset="0"/>
                <a:cs typeface="Arial" panose="020B0604020202020204" pitchFamily="34" charset="0"/>
              </a:rPr>
              <a:t> et al. (2012) zeigten zudem, dass visuelle Hinweise den </a:t>
            </a:r>
            <a:r>
              <a:rPr lang="de-DE" sz="3200" dirty="0" err="1">
                <a:latin typeface="Arial" panose="020B0604020202020204" pitchFamily="34" charset="0"/>
                <a:cs typeface="Arial" panose="020B0604020202020204" pitchFamily="34" charset="0"/>
              </a:rPr>
              <a:t>extraneous</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cognitive</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load</a:t>
            </a:r>
            <a:r>
              <a:rPr lang="de-DE" sz="3200" dirty="0">
                <a:latin typeface="Arial" panose="020B0604020202020204" pitchFamily="34" charset="0"/>
                <a:cs typeface="Arial" panose="020B0604020202020204" pitchFamily="34" charset="0"/>
              </a:rPr>
              <a:t> reduzieren können, da die Aufmerk-</a:t>
            </a:r>
            <a:r>
              <a:rPr lang="de-DE" sz="3200" dirty="0" err="1">
                <a:latin typeface="Arial" panose="020B0604020202020204" pitchFamily="34" charset="0"/>
                <a:cs typeface="Arial" panose="020B0604020202020204" pitchFamily="34" charset="0"/>
              </a:rPr>
              <a:t>samkeit</a:t>
            </a:r>
            <a:r>
              <a:rPr lang="de-DE" sz="3200" dirty="0">
                <a:latin typeface="Arial" panose="020B0604020202020204" pitchFamily="34" charset="0"/>
                <a:cs typeface="Arial" panose="020B0604020202020204" pitchFamily="34" charset="0"/>
              </a:rPr>
              <a:t> der Betrachter direkt auf relevante Inhalte gelenkt wird. Insbesondere Novizen profitierten von den Hinweisen durch ein schnelleres Auffinden und Identifizieren von relevanten Informationen bei gleichzeitig besserem Ignorieren </a:t>
            </a:r>
            <a:r>
              <a:rPr lang="de-DE" sz="3200" dirty="0" err="1">
                <a:latin typeface="Arial" panose="020B0604020202020204" pitchFamily="34" charset="0"/>
                <a:cs typeface="Arial" panose="020B0604020202020204" pitchFamily="34" charset="0"/>
              </a:rPr>
              <a:t>irrelvanter</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Infor-mationen</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Rosenggrant</a:t>
            </a:r>
            <a:r>
              <a:rPr lang="de-DE" sz="3200" dirty="0">
                <a:latin typeface="Arial" panose="020B0604020202020204" pitchFamily="34" charset="0"/>
                <a:cs typeface="Arial" panose="020B0604020202020204" pitchFamily="34" charset="0"/>
              </a:rPr>
              <a:t> et al., 2007; </a:t>
            </a:r>
            <a:r>
              <a:rPr lang="de-DE" sz="3200" dirty="0" err="1">
                <a:latin typeface="Arial" panose="020B0604020202020204" pitchFamily="34" charset="0"/>
                <a:cs typeface="Arial" panose="020B0604020202020204" pitchFamily="34" charset="0"/>
              </a:rPr>
              <a:t>Jarodzka</a:t>
            </a:r>
            <a:r>
              <a:rPr lang="de-DE" sz="3200" dirty="0">
                <a:latin typeface="Arial" panose="020B0604020202020204" pitchFamily="34" charset="0"/>
                <a:cs typeface="Arial" panose="020B0604020202020204" pitchFamily="34" charset="0"/>
              </a:rPr>
              <a:t> et al., 2010; Bollen et al., 2017). Bisher kaum untersucht wurde, ob die visuelle Aufmerksamkeit durch auditive Hinweise ebenfalls gesteigert werden kann. Einen ersten Anhaltspunkt gibt die Studie von Glaser und Schwan (2015), bei der Betrachter aufgrund auditiver Hinweise mehr Zeit für das Ansehen relevanter Informationen aufbrachten als ohne auditive Hinweise. </a:t>
            </a:r>
          </a:p>
        </p:txBody>
      </p:sp>
      <p:sp>
        <p:nvSpPr>
          <p:cNvPr id="3" name="Titel 2"/>
          <p:cNvSpPr>
            <a:spLocks noGrp="1"/>
          </p:cNvSpPr>
          <p:nvPr>
            <p:ph type="title" idx="4294967295"/>
          </p:nvPr>
        </p:nvSpPr>
        <p:spPr>
          <a:xfrm>
            <a:off x="1066800" y="3912489"/>
            <a:ext cx="27965400" cy="2641436"/>
          </a:xfrm>
          <a:ln>
            <a:noFill/>
          </a:ln>
        </p:spPr>
        <p:txBody>
          <a:bodyPr>
            <a:noAutofit/>
          </a:bodyPr>
          <a:lstStyle/>
          <a:p>
            <a:pPr marL="180000" algn="ctr">
              <a:lnSpc>
                <a:spcPct val="100000"/>
              </a:lnSpc>
            </a:pPr>
            <a:r>
              <a:rPr lang="de-DE" sz="7200" dirty="0" smtClean="0">
                <a:latin typeface="Arial" panose="020B0604020202020204" pitchFamily="34" charset="0"/>
                <a:cs typeface="Arial" panose="020B0604020202020204" pitchFamily="34" charset="0"/>
              </a:rPr>
              <a:t>Titel der Arbeit</a:t>
            </a:r>
            <a:br>
              <a:rPr lang="de-DE" sz="7200" dirty="0" smtClean="0">
                <a:latin typeface="Arial" panose="020B0604020202020204" pitchFamily="34" charset="0"/>
                <a:cs typeface="Arial" panose="020B0604020202020204" pitchFamily="34" charset="0"/>
              </a:rPr>
            </a:br>
            <a:r>
              <a:rPr lang="de-DE" sz="7200" dirty="0" smtClean="0">
                <a:latin typeface="Arial" panose="020B0604020202020204" pitchFamily="34" charset="0"/>
                <a:cs typeface="Arial" panose="020B0604020202020204" pitchFamily="34" charset="0"/>
              </a:rPr>
              <a:t>mit Untertitel</a:t>
            </a:r>
            <a:endParaRPr lang="de-DE" sz="7200" dirty="0">
              <a:latin typeface="Arial" panose="020B0604020202020204" pitchFamily="34" charset="0"/>
              <a:cs typeface="Arial" panose="020B0604020202020204" pitchFamily="34" charset="0"/>
            </a:endParaRPr>
          </a:p>
        </p:txBody>
      </p:sp>
      <p:sp>
        <p:nvSpPr>
          <p:cNvPr id="4" name="Inhaltsplatzhalter 3"/>
          <p:cNvSpPr>
            <a:spLocks noGrp="1"/>
          </p:cNvSpPr>
          <p:nvPr>
            <p:ph sz="quarter" idx="4294967295"/>
          </p:nvPr>
        </p:nvSpPr>
        <p:spPr>
          <a:xfrm>
            <a:off x="1066800" y="15675201"/>
            <a:ext cx="28080000" cy="5734301"/>
          </a:xfrm>
          <a:prstGeom prst="rect">
            <a:avLst/>
          </a:prstGeom>
          <a:ln>
            <a:solidFill>
              <a:srgbClr val="00B050"/>
            </a:solidFill>
          </a:ln>
        </p:spPr>
        <p:txBody>
          <a:bodyPr lIns="252000" tIns="252000" rIns="252000" bIns="252000" numCol="3" spcCol="360000" anchor="t" anchorCtr="0"/>
          <a:lstStyle/>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r>
              <a:rPr lang="de-DE" sz="3200" dirty="0" smtClean="0">
                <a:latin typeface="Arial" panose="020B0604020202020204" pitchFamily="34" charset="0"/>
                <a:cs typeface="Arial" panose="020B0604020202020204" pitchFamily="34" charset="0"/>
              </a:rPr>
              <a:t>Hier können Texte in den Spalten stehen</a:t>
            </a: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r>
              <a:rPr lang="de-DE" sz="3200" dirty="0" smtClean="0">
                <a:latin typeface="Arial" panose="020B0604020202020204" pitchFamily="34" charset="0"/>
                <a:cs typeface="Arial" panose="020B0604020202020204" pitchFamily="34" charset="0"/>
              </a:rPr>
              <a:t>oder auch Bilder mit aufgenommen werden</a:t>
            </a:r>
            <a:endParaRPr lang="de-DE" sz="3200" dirty="0">
              <a:latin typeface="Arial" panose="020B0604020202020204" pitchFamily="34" charset="0"/>
              <a:cs typeface="Arial" panose="020B0604020202020204" pitchFamily="34" charset="0"/>
            </a:endParaRPr>
          </a:p>
        </p:txBody>
      </p:sp>
      <p:sp>
        <p:nvSpPr>
          <p:cNvPr id="5" name="Inhaltsplatzhalter 4"/>
          <p:cNvSpPr>
            <a:spLocks noGrp="1"/>
          </p:cNvSpPr>
          <p:nvPr>
            <p:ph sz="quarter" idx="4294967295"/>
          </p:nvPr>
        </p:nvSpPr>
        <p:spPr>
          <a:xfrm>
            <a:off x="1066801" y="38119051"/>
            <a:ext cx="28080000" cy="2613412"/>
          </a:xfrm>
          <a:prstGeom prst="rect">
            <a:avLst/>
          </a:prstGeom>
        </p:spPr>
        <p:txBody>
          <a:bodyPr lIns="252000" tIns="252000" rIns="252000" bIns="252000" numCol="2" anchor="t" anchorCtr="0"/>
          <a:lstStyle/>
          <a:p>
            <a:pPr marL="0" indent="0">
              <a:buNone/>
            </a:pPr>
            <a:r>
              <a:rPr lang="de-DE" sz="3200" dirty="0">
                <a:latin typeface="Arial" panose="020B0604020202020204" pitchFamily="34" charset="0"/>
                <a:cs typeface="Arial" panose="020B0604020202020204" pitchFamily="34" charset="0"/>
              </a:rPr>
              <a:t>Literatur:</a:t>
            </a:r>
            <a:br>
              <a:rPr lang="de-DE" sz="3200" dirty="0">
                <a:latin typeface="Arial" panose="020B0604020202020204" pitchFamily="34" charset="0"/>
                <a:cs typeface="Arial" panose="020B0604020202020204" pitchFamily="34" charset="0"/>
              </a:rPr>
            </a:br>
            <a:r>
              <a:rPr lang="de-DE" sz="3200" dirty="0" err="1">
                <a:latin typeface="Arial" panose="020B0604020202020204" pitchFamily="34" charset="0"/>
                <a:cs typeface="Arial" panose="020B0604020202020204" pitchFamily="34" charset="0"/>
              </a:rPr>
              <a:t>xxxxxxxxxxxxxxxxxxxxxxxxxxxxxxxx</a:t>
            </a:r>
            <a:endParaRPr lang="de-DE" sz="3200" dirty="0">
              <a:latin typeface="Arial" panose="020B0604020202020204" pitchFamily="34" charset="0"/>
              <a:cs typeface="Arial" panose="020B0604020202020204" pitchFamily="34" charset="0"/>
            </a:endParaRPr>
          </a:p>
          <a:p>
            <a:pPr marL="0" indent="0">
              <a:buNone/>
            </a:pPr>
            <a:r>
              <a:rPr lang="de-DE" sz="3200" dirty="0" err="1">
                <a:latin typeface="Arial" panose="020B0604020202020204" pitchFamily="34" charset="0"/>
                <a:cs typeface="Arial" panose="020B0604020202020204" pitchFamily="34" charset="0"/>
              </a:rPr>
              <a:t>xxxxxxxxxxxxxxxxxxxxxxxxxxxxxxxxxxxx</a:t>
            </a:r>
            <a:endParaRPr lang="de-DE" sz="3200" dirty="0">
              <a:latin typeface="Arial" panose="020B0604020202020204" pitchFamily="34" charset="0"/>
              <a:cs typeface="Arial" panose="020B0604020202020204" pitchFamily="34" charset="0"/>
            </a:endParaRPr>
          </a:p>
          <a:p>
            <a:pPr marL="0" indent="0">
              <a:buNone/>
            </a:pPr>
            <a:endParaRPr lang="de-DE" sz="3200" dirty="0" smtClean="0">
              <a:latin typeface="Arial" panose="020B0604020202020204" pitchFamily="34" charset="0"/>
              <a:cs typeface="Arial" panose="020B0604020202020204" pitchFamily="34" charset="0"/>
            </a:endParaRPr>
          </a:p>
          <a:p>
            <a:pPr marL="0" indent="0">
              <a:buNone/>
            </a:pPr>
            <a:endParaRPr lang="de-DE" sz="3200" dirty="0">
              <a:latin typeface="Arial" panose="020B0604020202020204" pitchFamily="34" charset="0"/>
              <a:cs typeface="Arial" panose="020B0604020202020204" pitchFamily="34" charset="0"/>
            </a:endParaRPr>
          </a:p>
          <a:p>
            <a:pPr marL="0" indent="0">
              <a:buNone/>
            </a:pPr>
            <a:r>
              <a:rPr lang="de-DE" sz="3200" dirty="0" err="1" smtClean="0">
                <a:latin typeface="Arial" panose="020B0604020202020204" pitchFamily="34" charset="0"/>
                <a:cs typeface="Arial" panose="020B0604020202020204" pitchFamily="34" charset="0"/>
              </a:rPr>
              <a:t>xxxxxxxxxxxxxxxxxxxxxxxxxxx</a:t>
            </a:r>
            <a:endParaRPr lang="de-DE" sz="3200" dirty="0">
              <a:latin typeface="Arial" panose="020B0604020202020204" pitchFamily="34" charset="0"/>
              <a:cs typeface="Arial" panose="020B0604020202020204" pitchFamily="34" charset="0"/>
            </a:endParaRPr>
          </a:p>
          <a:p>
            <a:pPr marL="0" indent="0">
              <a:buNone/>
            </a:pPr>
            <a:r>
              <a:rPr lang="de-DE" sz="3200" dirty="0" err="1" smtClean="0">
                <a:latin typeface="Arial" panose="020B0604020202020204" pitchFamily="34" charset="0"/>
                <a:cs typeface="Arial" panose="020B0604020202020204" pitchFamily="34" charset="0"/>
              </a:rPr>
              <a:t>xxxxxxxxxxxxxxxxxxxxxxxxxxxxxxxxxxxxxxxxxx</a:t>
            </a:r>
            <a:endParaRPr lang="de-DE" sz="3200" dirty="0">
              <a:latin typeface="Arial" panose="020B0604020202020204" pitchFamily="34" charset="0"/>
              <a:cs typeface="Arial" panose="020B0604020202020204" pitchFamily="34" charset="0"/>
            </a:endParaRPr>
          </a:p>
        </p:txBody>
      </p:sp>
      <p:sp>
        <p:nvSpPr>
          <p:cNvPr id="6" name="Inhaltsplatzhalter 5"/>
          <p:cNvSpPr>
            <a:spLocks noGrp="1"/>
          </p:cNvSpPr>
          <p:nvPr>
            <p:ph sz="quarter" idx="4294967295"/>
          </p:nvPr>
        </p:nvSpPr>
        <p:spPr>
          <a:xfrm>
            <a:off x="1066800" y="6616733"/>
            <a:ext cx="28080000" cy="1440000"/>
          </a:xfrm>
          <a:prstGeom prst="rect">
            <a:avLst/>
          </a:prstGeom>
          <a:ln w="38100">
            <a:solidFill>
              <a:srgbClr val="00B050"/>
            </a:solidFill>
          </a:ln>
        </p:spPr>
        <p:txBody>
          <a:bodyPr lIns="252000" tIns="252000" rIns="252000" bIns="252000" numCol="1" anchor="ctr" anchorCtr="0"/>
          <a:lstStyle/>
          <a:p>
            <a:pPr marL="0" indent="0">
              <a:lnSpc>
                <a:spcPct val="100000"/>
              </a:lnSpc>
              <a:spcBef>
                <a:spcPts val="9000"/>
              </a:spcBef>
              <a:buNone/>
            </a:pPr>
            <a:r>
              <a:rPr lang="de-DE" sz="6000" dirty="0" smtClean="0">
                <a:latin typeface="Arial" panose="020B0604020202020204" pitchFamily="34" charset="0"/>
                <a:cs typeface="Arial" panose="020B0604020202020204" pitchFamily="34" charset="0"/>
              </a:rPr>
              <a:t>Einleitung/Hinführung/Grundlagen</a:t>
            </a:r>
            <a:endParaRPr lang="de-DE" sz="6000" dirty="0">
              <a:latin typeface="Arial" panose="020B0604020202020204" pitchFamily="34" charset="0"/>
              <a:cs typeface="Arial" panose="020B0604020202020204" pitchFamily="34" charset="0"/>
            </a:endParaRPr>
          </a:p>
        </p:txBody>
      </p:sp>
      <p:sp>
        <p:nvSpPr>
          <p:cNvPr id="7" name="Inhaltsplatzhalter 6"/>
          <p:cNvSpPr>
            <a:spLocks noGrp="1"/>
          </p:cNvSpPr>
          <p:nvPr>
            <p:ph sz="quarter" idx="4294967295"/>
          </p:nvPr>
        </p:nvSpPr>
        <p:spPr>
          <a:xfrm>
            <a:off x="1066801" y="14216152"/>
            <a:ext cx="28080000" cy="1440000"/>
          </a:xfrm>
          <a:prstGeom prst="rect">
            <a:avLst/>
          </a:prstGeom>
          <a:solidFill>
            <a:schemeClr val="bg1">
              <a:lumMod val="95000"/>
            </a:schemeClr>
          </a:solidFill>
          <a:ln w="38100">
            <a:solidFill>
              <a:srgbClr val="00B050"/>
            </a:solidFill>
          </a:ln>
        </p:spPr>
        <p:txBody>
          <a:bodyPr lIns="252000" tIns="252000" rIns="252000" bIns="252000" numCol="1" spcCol="72000" anchor="ctr" anchorCtr="0"/>
          <a:lstStyle/>
          <a:p>
            <a:pPr marL="0" indent="0">
              <a:lnSpc>
                <a:spcPct val="100000"/>
              </a:lnSpc>
              <a:spcBef>
                <a:spcPts val="9000"/>
              </a:spcBef>
              <a:buNone/>
            </a:pPr>
            <a:r>
              <a:rPr lang="de-DE" sz="6000" dirty="0" smtClean="0">
                <a:latin typeface="Arial" panose="020B0604020202020204" pitchFamily="34" charset="0"/>
                <a:cs typeface="Arial" panose="020B0604020202020204" pitchFamily="34" charset="0"/>
              </a:rPr>
              <a:t>Methoden (didaktische Konzepte und/oder empirische Methoden)</a:t>
            </a:r>
            <a:endParaRPr lang="de-DE" sz="6000" dirty="0">
              <a:latin typeface="Arial" panose="020B0604020202020204" pitchFamily="34" charset="0"/>
              <a:cs typeface="Arial" panose="020B0604020202020204" pitchFamily="34" charset="0"/>
            </a:endParaRPr>
          </a:p>
        </p:txBody>
      </p:sp>
      <p:sp>
        <p:nvSpPr>
          <p:cNvPr id="9" name="Inhaltsplatzhalter 8"/>
          <p:cNvSpPr>
            <a:spLocks noGrp="1"/>
          </p:cNvSpPr>
          <p:nvPr>
            <p:ph sz="quarter" idx="4294967295"/>
          </p:nvPr>
        </p:nvSpPr>
        <p:spPr>
          <a:xfrm>
            <a:off x="1066799" y="21409502"/>
            <a:ext cx="14040000" cy="1440000"/>
          </a:xfrm>
          <a:prstGeom prst="rect">
            <a:avLst/>
          </a:prstGeom>
          <a:solidFill>
            <a:schemeClr val="bg1">
              <a:lumMod val="95000"/>
            </a:schemeClr>
          </a:solidFill>
          <a:ln>
            <a:solidFill>
              <a:srgbClr val="00B050"/>
            </a:solidFill>
          </a:ln>
        </p:spPr>
        <p:txBody>
          <a:bodyPr lIns="252000" tIns="252000" rIns="252000" bIns="252000" numCol="1" spcCol="72000" anchor="ctr" anchorCtr="0"/>
          <a:lstStyle/>
          <a:p>
            <a:pPr marL="0" indent="0">
              <a:buNone/>
            </a:pPr>
            <a:r>
              <a:rPr lang="de-DE" sz="6000" dirty="0">
                <a:latin typeface="Arial" panose="020B0604020202020204" pitchFamily="34" charset="0"/>
                <a:cs typeface="Arial" panose="020B0604020202020204" pitchFamily="34" charset="0"/>
              </a:rPr>
              <a:t>Ergebnisse</a:t>
            </a:r>
            <a:endParaRPr lang="de-DE" sz="6000" dirty="0">
              <a:latin typeface="Arial" panose="020B0604020202020204" pitchFamily="34" charset="0"/>
              <a:cs typeface="Arial" panose="020B0604020202020204" pitchFamily="34" charset="0"/>
            </a:endParaRPr>
          </a:p>
        </p:txBody>
      </p:sp>
      <p:sp>
        <p:nvSpPr>
          <p:cNvPr id="11" name="Inhaltsplatzhalter 10"/>
          <p:cNvSpPr>
            <a:spLocks noGrp="1"/>
          </p:cNvSpPr>
          <p:nvPr>
            <p:ph sz="quarter" idx="4294967295"/>
          </p:nvPr>
        </p:nvSpPr>
        <p:spPr>
          <a:xfrm>
            <a:off x="1066798" y="31412386"/>
            <a:ext cx="28080000" cy="1440000"/>
          </a:xfrm>
          <a:prstGeom prst="rect">
            <a:avLst/>
          </a:prstGeom>
          <a:solidFill>
            <a:schemeClr val="bg1">
              <a:lumMod val="95000"/>
            </a:schemeClr>
          </a:solidFill>
          <a:ln w="38100">
            <a:solidFill>
              <a:srgbClr val="00B050"/>
            </a:solidFill>
          </a:ln>
        </p:spPr>
        <p:txBody>
          <a:bodyPr lIns="252000" tIns="252000" rIns="252000" bIns="252000" numCol="1" spcCol="72000" anchor="ctr" anchorCtr="0"/>
          <a:lstStyle/>
          <a:p>
            <a:pPr marL="0" indent="0">
              <a:lnSpc>
                <a:spcPct val="100000"/>
              </a:lnSpc>
              <a:spcBef>
                <a:spcPts val="9000"/>
              </a:spcBef>
              <a:buNone/>
            </a:pPr>
            <a:r>
              <a:rPr lang="de-DE" sz="6000" dirty="0">
                <a:latin typeface="Arial" panose="020B0604020202020204" pitchFamily="34" charset="0"/>
                <a:cs typeface="Arial" panose="020B0604020202020204" pitchFamily="34" charset="0"/>
              </a:rPr>
              <a:t>Diskussion</a:t>
            </a:r>
          </a:p>
        </p:txBody>
      </p:sp>
      <p:sp>
        <p:nvSpPr>
          <p:cNvPr id="12" name="Inhaltsplatzhalter 8"/>
          <p:cNvSpPr txBox="1">
            <a:spLocks/>
          </p:cNvSpPr>
          <p:nvPr/>
        </p:nvSpPr>
        <p:spPr>
          <a:xfrm>
            <a:off x="15064737" y="21409502"/>
            <a:ext cx="14040000" cy="1440000"/>
          </a:xfrm>
          <a:prstGeom prst="rect">
            <a:avLst/>
          </a:prstGeom>
          <a:solidFill>
            <a:schemeClr val="bg1">
              <a:lumMod val="95000"/>
            </a:schemeClr>
          </a:solidFill>
          <a:ln>
            <a:solidFill>
              <a:srgbClr val="00B050"/>
            </a:solidFill>
          </a:ln>
        </p:spPr>
        <p:txBody>
          <a:bodyPr lIns="252000" tIns="252000" rIns="252000" bIns="252000" numCol="1" spcCol="72000" anchor="ctr" anchorCtr="0"/>
          <a:lstStyle>
            <a:lvl1pPr marL="0" indent="0" algn="l" defTabSz="2270638" rtl="0" eaLnBrk="1" latinLnBrk="0" hangingPunct="1">
              <a:lnSpc>
                <a:spcPct val="90000"/>
              </a:lnSpc>
              <a:spcBef>
                <a:spcPts val="2483"/>
              </a:spcBef>
              <a:buFontTx/>
              <a:buNone/>
              <a:defRPr sz="6953" kern="120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9pPr>
          </a:lstStyle>
          <a:p>
            <a:r>
              <a:rPr lang="de-DE" sz="6000" dirty="0" smtClean="0">
                <a:latin typeface="Arial" panose="020B0604020202020204" pitchFamily="34" charset="0"/>
                <a:cs typeface="Arial" panose="020B0604020202020204" pitchFamily="34" charset="0"/>
              </a:rPr>
              <a:t>Ergebnisse</a:t>
            </a:r>
            <a:endParaRPr lang="de-DE" sz="6000" dirty="0">
              <a:latin typeface="Arial" panose="020B0604020202020204" pitchFamily="34" charset="0"/>
              <a:cs typeface="Arial" panose="020B0604020202020204" pitchFamily="34" charset="0"/>
            </a:endParaRPr>
          </a:p>
        </p:txBody>
      </p:sp>
      <p:sp>
        <p:nvSpPr>
          <p:cNvPr id="15" name="Inhaltsplatzhalter 1"/>
          <p:cNvSpPr txBox="1">
            <a:spLocks/>
          </p:cNvSpPr>
          <p:nvPr/>
        </p:nvSpPr>
        <p:spPr>
          <a:xfrm>
            <a:off x="15106799" y="22849502"/>
            <a:ext cx="14040002" cy="8562884"/>
          </a:xfrm>
          <a:prstGeom prst="rect">
            <a:avLst/>
          </a:prstGeom>
          <a:ln>
            <a:solidFill>
              <a:srgbClr val="00B050"/>
            </a:solidFill>
          </a:ln>
        </p:spPr>
        <p:txBody>
          <a:bodyPr lIns="252000" tIns="252000" rIns="252000" bIns="252000" numCol="1" spcCol="360000" anchor="t" anchorCtr="0"/>
          <a:lstStyle>
            <a:lvl1pPr marL="0" indent="0" algn="l" defTabSz="2270638" rtl="0" eaLnBrk="1" latinLnBrk="0" hangingPunct="1">
              <a:lnSpc>
                <a:spcPct val="90000"/>
              </a:lnSpc>
              <a:spcBef>
                <a:spcPts val="2483"/>
              </a:spcBef>
              <a:buFontTx/>
              <a:buNone/>
              <a:defRPr sz="4500" kern="1200" baseline="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a:buChar char="•"/>
              <a:defRPr sz="4470" kern="1200">
                <a:solidFill>
                  <a:schemeClr val="tx1"/>
                </a:solidFill>
                <a:latin typeface="+mn-lt"/>
                <a:ea typeface="+mn-ea"/>
                <a:cs typeface="+mn-cs"/>
              </a:defRPr>
            </a:lvl9pPr>
          </a:lstStyle>
          <a:p>
            <a:pPr algn="just">
              <a:lnSpc>
                <a:spcPts val="4200"/>
              </a:lnSpc>
              <a:spcBef>
                <a:spcPts val="0"/>
              </a:spcBef>
            </a:pPr>
            <a:endParaRPr lang="de-DE" sz="3200" dirty="0" smtClean="0">
              <a:latin typeface="Arial" panose="020B0604020202020204" pitchFamily="34" charset="0"/>
              <a:cs typeface="Arial" panose="020B0604020202020204" pitchFamily="34" charset="0"/>
            </a:endParaRPr>
          </a:p>
          <a:p>
            <a:pPr algn="just">
              <a:lnSpc>
                <a:spcPts val="4200"/>
              </a:lnSpc>
              <a:spcBef>
                <a:spcPts val="0"/>
              </a:spcBef>
            </a:pPr>
            <a:endParaRPr lang="de-DE" sz="3200" dirty="0">
              <a:latin typeface="Arial" panose="020B0604020202020204" pitchFamily="34" charset="0"/>
              <a:cs typeface="Arial" panose="020B0604020202020204" pitchFamily="34" charset="0"/>
            </a:endParaRPr>
          </a:p>
          <a:p>
            <a:pPr algn="just">
              <a:lnSpc>
                <a:spcPts val="4200"/>
              </a:lnSpc>
              <a:spcBef>
                <a:spcPts val="0"/>
              </a:spcBef>
            </a:pPr>
            <a:endParaRPr lang="de-DE" sz="3200" dirty="0" smtClean="0">
              <a:latin typeface="Arial" panose="020B0604020202020204" pitchFamily="34" charset="0"/>
              <a:cs typeface="Arial" panose="020B0604020202020204" pitchFamily="34" charset="0"/>
            </a:endParaRPr>
          </a:p>
          <a:p>
            <a:pPr algn="just">
              <a:lnSpc>
                <a:spcPts val="4200"/>
              </a:lnSpc>
              <a:spcBef>
                <a:spcPts val="0"/>
              </a:spcBef>
            </a:pPr>
            <a:r>
              <a:rPr lang="de-DE" sz="3200" dirty="0" smtClean="0">
                <a:latin typeface="Arial" panose="020B0604020202020204" pitchFamily="34" charset="0"/>
                <a:cs typeface="Arial" panose="020B0604020202020204" pitchFamily="34" charset="0"/>
              </a:rPr>
              <a:t>Auch mit zwei Spaltenfeldern</a:t>
            </a:r>
            <a:endParaRPr lang="de-DE" sz="3200" dirty="0">
              <a:latin typeface="Arial" panose="020B0604020202020204" pitchFamily="34" charset="0"/>
              <a:cs typeface="Arial" panose="020B0604020202020204" pitchFamily="34" charset="0"/>
            </a:endParaRPr>
          </a:p>
        </p:txBody>
      </p:sp>
      <p:sp>
        <p:nvSpPr>
          <p:cNvPr id="18" name="Inhaltsplatzhalter 1"/>
          <p:cNvSpPr>
            <a:spLocks noGrp="1"/>
          </p:cNvSpPr>
          <p:nvPr>
            <p:ph sz="quarter" idx="4294967295"/>
          </p:nvPr>
        </p:nvSpPr>
        <p:spPr>
          <a:xfrm>
            <a:off x="1066800" y="32852386"/>
            <a:ext cx="28080000" cy="5038064"/>
          </a:xfrm>
          <a:prstGeom prst="rect">
            <a:avLst/>
          </a:prstGeom>
          <a:ln>
            <a:solidFill>
              <a:srgbClr val="00B050"/>
            </a:solidFill>
          </a:ln>
        </p:spPr>
        <p:txBody>
          <a:bodyPr lIns="252000" tIns="252000" rIns="252000" bIns="252000" numCol="3" spcCol="360000" anchor="t" anchorCtr="0"/>
          <a:lstStyle/>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r>
              <a:rPr lang="de-DE" sz="3200" dirty="0" err="1">
                <a:latin typeface="Arial" panose="020B0604020202020204" pitchFamily="34" charset="0"/>
                <a:cs typeface="Arial" panose="020B0604020202020204" pitchFamily="34" charset="0"/>
              </a:rPr>
              <a:t>xxxxxxxxxx</a:t>
            </a: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r>
              <a:rPr lang="de-DE" sz="3200" dirty="0" err="1">
                <a:latin typeface="Arial" panose="020B0604020202020204" pitchFamily="34" charset="0"/>
                <a:cs typeface="Arial" panose="020B0604020202020204" pitchFamily="34" charset="0"/>
              </a:rPr>
              <a:t>xxxxxxxxxxxxxxxxxxxxxxxxxxxxxxxxxxxxxxxx</a:t>
            </a: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r>
              <a:rPr lang="de-DE" sz="3200" dirty="0" err="1">
                <a:latin typeface="Arial" panose="020B0604020202020204" pitchFamily="34" charset="0"/>
                <a:cs typeface="Arial" panose="020B0604020202020204" pitchFamily="34" charset="0"/>
              </a:rPr>
              <a:t>cccccccccccccccccccccccccccccc</a:t>
            </a: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r>
              <a:rPr lang="de-DE" sz="3200" dirty="0" err="1">
                <a:latin typeface="Arial" panose="020B0604020202020204" pitchFamily="34" charset="0"/>
                <a:cs typeface="Arial" panose="020B0604020202020204" pitchFamily="34" charset="0"/>
              </a:rPr>
              <a:t>yyyyyyyyyyyyyyyyyyyyyyyyyyyyyyyyyyyyyy</a:t>
            </a: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r>
              <a:rPr lang="de-DE" sz="3200" dirty="0" err="1">
                <a:latin typeface="Arial" panose="020B0604020202020204" pitchFamily="34" charset="0"/>
                <a:cs typeface="Arial" panose="020B0604020202020204" pitchFamily="34" charset="0"/>
              </a:rPr>
              <a:t>cccccccccccccccccccc</a:t>
            </a: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p:txBody>
      </p:sp>
      <p:sp>
        <p:nvSpPr>
          <p:cNvPr id="20" name="Inhaltsplatzhalter 1"/>
          <p:cNvSpPr>
            <a:spLocks noGrp="1"/>
          </p:cNvSpPr>
          <p:nvPr>
            <p:ph sz="quarter" idx="4294967295"/>
          </p:nvPr>
        </p:nvSpPr>
        <p:spPr>
          <a:xfrm>
            <a:off x="1066796" y="22849502"/>
            <a:ext cx="14040003" cy="8511220"/>
          </a:xfrm>
          <a:prstGeom prst="rect">
            <a:avLst/>
          </a:prstGeom>
          <a:ln>
            <a:solidFill>
              <a:srgbClr val="00B050"/>
            </a:solidFill>
          </a:ln>
        </p:spPr>
        <p:txBody>
          <a:bodyPr lIns="252000" tIns="252000" rIns="252000" bIns="252000" spcCol="360000" anchor="t" anchorCtr="0"/>
          <a:lstStyle/>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r>
              <a:rPr lang="de-DE" sz="3200" dirty="0" err="1" smtClean="0">
                <a:latin typeface="Arial" panose="020B0604020202020204" pitchFamily="34" charset="0"/>
                <a:cs typeface="Arial" panose="020B0604020202020204" pitchFamily="34" charset="0"/>
              </a:rPr>
              <a:t>xxxxxxxxxx</a:t>
            </a: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smtClean="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a:p>
            <a:pPr marL="0" indent="0" algn="just">
              <a:lnSpc>
                <a:spcPts val="4200"/>
              </a:lnSpc>
              <a:spcBef>
                <a:spcPts val="0"/>
              </a:spcBef>
              <a:buNone/>
            </a:pPr>
            <a:endParaRPr lang="de-DE" sz="3200" dirty="0">
              <a:latin typeface="Arial" panose="020B0604020202020204" pitchFamily="34" charset="0"/>
              <a:cs typeface="Arial" panose="020B0604020202020204" pitchFamily="34" charset="0"/>
            </a:endParaRPr>
          </a:p>
        </p:txBody>
      </p:sp>
      <p:sp>
        <p:nvSpPr>
          <p:cNvPr id="21" name="Fußzeilenplatzhalter 4"/>
          <p:cNvSpPr txBox="1">
            <a:spLocks/>
          </p:cNvSpPr>
          <p:nvPr/>
        </p:nvSpPr>
        <p:spPr>
          <a:xfrm>
            <a:off x="1436912" y="41333054"/>
            <a:ext cx="12714517" cy="1151997"/>
          </a:xfrm>
          <a:prstGeom prst="rect">
            <a:avLst/>
          </a:prstGeom>
        </p:spPr>
        <p:txBody>
          <a:bodyPr vert="horz" lIns="91440" tIns="45720" rIns="91440" bIns="45720" rtlCol="0" anchor="ctr"/>
          <a:lstStyle>
            <a:defPPr>
              <a:defRPr lang="de-DE"/>
            </a:defPPr>
            <a:lvl1pPr marL="0" algn="l" defTabSz="3507730" rtl="0" eaLnBrk="1" latinLnBrk="0" hangingPunct="1">
              <a:defRPr sz="2980" kern="1200">
                <a:solidFill>
                  <a:schemeClr val="tx1">
                    <a:tint val="75000"/>
                  </a:schemeClr>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a:lstStyle>
          <a:p>
            <a:r>
              <a:rPr lang="de-DE" sz="3200" dirty="0">
                <a:latin typeface="Arial" panose="020B0604020202020204" pitchFamily="34" charset="0"/>
                <a:cs typeface="Arial" panose="020B0604020202020204" pitchFamily="34" charset="0"/>
              </a:rPr>
              <a:t>Vorname, Nachname</a:t>
            </a:r>
          </a:p>
        </p:txBody>
      </p:sp>
      <p:sp>
        <p:nvSpPr>
          <p:cNvPr id="22" name="Fußzeilenplatzhalter 4"/>
          <p:cNvSpPr txBox="1">
            <a:spLocks/>
          </p:cNvSpPr>
          <p:nvPr/>
        </p:nvSpPr>
        <p:spPr>
          <a:xfrm>
            <a:off x="15453002" y="41333055"/>
            <a:ext cx="12714517" cy="1151997"/>
          </a:xfrm>
          <a:prstGeom prst="rect">
            <a:avLst/>
          </a:prstGeom>
        </p:spPr>
        <p:txBody>
          <a:bodyPr vert="horz" lIns="91440" tIns="45720" rIns="91440" bIns="45720" rtlCol="0" anchor="ctr"/>
          <a:lstStyle>
            <a:defPPr>
              <a:defRPr lang="de-DE"/>
            </a:defPPr>
            <a:lvl1pPr marL="0" algn="l" defTabSz="3507730" rtl="0" eaLnBrk="1" latinLnBrk="0" hangingPunct="1">
              <a:defRPr sz="2980" kern="1200">
                <a:solidFill>
                  <a:schemeClr val="tx1">
                    <a:tint val="75000"/>
                  </a:schemeClr>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a:lstStyle>
          <a:p>
            <a:r>
              <a:rPr lang="de-DE" sz="3200" dirty="0">
                <a:latin typeface="Arial" panose="020B0604020202020204" pitchFamily="34" charset="0"/>
                <a:cs typeface="Arial" panose="020B0604020202020204" pitchFamily="34" charset="0"/>
              </a:rPr>
              <a:t>Studiengang</a:t>
            </a:r>
          </a:p>
        </p:txBody>
      </p:sp>
    </p:spTree>
    <p:extLst>
      <p:ext uri="{BB962C8B-B14F-4D97-AF65-F5344CB8AC3E}">
        <p14:creationId xmlns:p14="http://schemas.microsoft.com/office/powerpoint/2010/main" val="1963718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_Physikdidakti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ter_Didaktik_der_Physik.potx" id="{51A9A1C5-A44A-F04E-8886-4BB1BF162C0B}" vid="{CC042CAB-32C0-6244-AE05-4BDF79FE5385}"/>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Poster_Didaktik_der_Physik</Template>
  <TotalTime>0</TotalTime>
  <Words>265</Words>
  <Application>Microsoft Office PowerPoint</Application>
  <PresentationFormat>Benutzerdefiniert</PresentationFormat>
  <Paragraphs>62</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Cambria</vt:lpstr>
      <vt:lpstr>Poster_Physikdidaktik</vt:lpstr>
      <vt:lpstr>Titel der Arbeit mit Untertitel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Bianca Watzka</dc:creator>
  <cp:keywords/>
  <dc:description/>
  <cp:lastModifiedBy>Raimund Girwidz</cp:lastModifiedBy>
  <cp:revision>20</cp:revision>
  <dcterms:created xsi:type="dcterms:W3CDTF">2017-09-01T08:08:48Z</dcterms:created>
  <dcterms:modified xsi:type="dcterms:W3CDTF">2017-09-02T15:04:39Z</dcterms:modified>
  <cp:category/>
</cp:coreProperties>
</file>